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6"/>
  </p:notesMasterIdLst>
  <p:sldIdLst>
    <p:sldId id="303" r:id="rId2"/>
    <p:sldId id="305" r:id="rId3"/>
    <p:sldId id="264" r:id="rId4"/>
    <p:sldId id="266" r:id="rId5"/>
    <p:sldId id="280" r:id="rId6"/>
    <p:sldId id="290" r:id="rId7"/>
    <p:sldId id="297" r:id="rId8"/>
    <p:sldId id="298" r:id="rId9"/>
    <p:sldId id="299" r:id="rId10"/>
    <p:sldId id="294" r:id="rId11"/>
    <p:sldId id="296" r:id="rId12"/>
    <p:sldId id="300" r:id="rId13"/>
    <p:sldId id="301" r:id="rId14"/>
    <p:sldId id="302" r:id="rId15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Лист4!$C$40:$C$50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val>
        </c:ser>
        <c:ser>
          <c:idx val="1"/>
          <c:order val="1"/>
          <c:invertIfNegative val="0"/>
          <c:val>
            <c:numRef>
              <c:f>Лист4!$D$40:$D$50</c:f>
            </c:numRef>
          </c:val>
        </c:ser>
        <c:ser>
          <c:idx val="2"/>
          <c:order val="2"/>
          <c:invertIfNegative val="0"/>
          <c:val>
            <c:numRef>
              <c:f>Лист4!$E$40:$E$50</c:f>
            </c:numRef>
          </c:val>
        </c:ser>
        <c:ser>
          <c:idx val="3"/>
          <c:order val="3"/>
          <c:invertIfNegative val="0"/>
          <c:val>
            <c:numRef>
              <c:f>Лист4!$F$40:$F$50</c:f>
            </c:numRef>
          </c:val>
        </c:ser>
        <c:ser>
          <c:idx val="4"/>
          <c:order val="4"/>
          <c:invertIfNegative val="0"/>
          <c:val>
            <c:numRef>
              <c:f>Лист4!$G$40:$G$50</c:f>
            </c:numRef>
          </c:val>
        </c:ser>
        <c:ser>
          <c:idx val="5"/>
          <c:order val="5"/>
          <c:invertIfNegative val="0"/>
          <c:val>
            <c:numRef>
              <c:f>Лист4!$H$40:$H$50</c:f>
            </c:numRef>
          </c:val>
        </c:ser>
        <c:ser>
          <c:idx val="6"/>
          <c:order val="6"/>
          <c:invertIfNegative val="0"/>
          <c:val>
            <c:numRef>
              <c:f>Лист4!$I$40:$I$50</c:f>
            </c:numRef>
          </c:val>
        </c:ser>
        <c:ser>
          <c:idx val="7"/>
          <c:order val="7"/>
          <c:invertIfNegative val="0"/>
          <c:val>
            <c:numRef>
              <c:f>Лист4!$J$40:$J$50</c:f>
            </c:numRef>
          </c:val>
        </c:ser>
        <c:ser>
          <c:idx val="8"/>
          <c:order val="8"/>
          <c:invertIfNegative val="0"/>
          <c:val>
            <c:numRef>
              <c:f>Лист4!$K$40:$K$50</c:f>
            </c:numRef>
          </c:val>
        </c:ser>
        <c:ser>
          <c:idx val="9"/>
          <c:order val="9"/>
          <c:invertIfNegative val="0"/>
          <c:val>
            <c:numRef>
              <c:f>Лист4!$L$40:$L$50</c:f>
            </c:numRef>
          </c:val>
        </c:ser>
        <c:ser>
          <c:idx val="10"/>
          <c:order val="10"/>
          <c:invertIfNegative val="0"/>
          <c:val>
            <c:numRef>
              <c:f>Лист4!$M$40:$M$50</c:f>
            </c:numRef>
          </c:val>
        </c:ser>
        <c:ser>
          <c:idx val="11"/>
          <c:order val="11"/>
          <c:invertIfNegative val="0"/>
          <c:dLbls>
            <c:dLbl>
              <c:idx val="1"/>
              <c:layout>
                <c:manualLayout>
                  <c:x val="-4.4092323075213893E-3"/>
                  <c:y val="9.14460994548336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4092323075213893E-3"/>
                  <c:y val="-1.37169149182250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394882050142583E-3"/>
                  <c:y val="1.14307624318542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Лист4!$N$40:$N$51</c:f>
              <c:numCache>
                <c:formatCode>#,##0.00</c:formatCode>
                <c:ptCount val="12"/>
                <c:pt idx="0">
                  <c:v>11605759.119999999</c:v>
                </c:pt>
                <c:pt idx="1">
                  <c:v>7223283.2599999998</c:v>
                </c:pt>
                <c:pt idx="2">
                  <c:v>7941239</c:v>
                </c:pt>
                <c:pt idx="3">
                  <c:v>8010805.1299999999</c:v>
                </c:pt>
                <c:pt idx="4">
                  <c:v>10583564.439999999</c:v>
                </c:pt>
                <c:pt idx="5">
                  <c:v>7926652.6500000004</c:v>
                </c:pt>
                <c:pt idx="6">
                  <c:v>11060979.800000001</c:v>
                </c:pt>
                <c:pt idx="7">
                  <c:v>6401750.6600000001</c:v>
                </c:pt>
                <c:pt idx="8">
                  <c:v>13097992.449999999</c:v>
                </c:pt>
                <c:pt idx="9">
                  <c:v>17006634.66</c:v>
                </c:pt>
                <c:pt idx="10">
                  <c:v>24020111.59</c:v>
                </c:pt>
                <c:pt idx="11">
                  <c:v>55586344.159999996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2813824"/>
        <c:axId val="33977088"/>
      </c:barChart>
      <c:catAx>
        <c:axId val="32813824"/>
        <c:scaling>
          <c:orientation val="minMax"/>
        </c:scaling>
        <c:delete val="0"/>
        <c:axPos val="b"/>
        <c:majorTickMark val="out"/>
        <c:minorTickMark val="none"/>
        <c:tickLblPos val="nextTo"/>
        <c:crossAx val="33977088"/>
        <c:crosses val="autoZero"/>
        <c:auto val="1"/>
        <c:lblAlgn val="ctr"/>
        <c:lblOffset val="100"/>
        <c:noMultiLvlLbl val="0"/>
      </c:catAx>
      <c:valAx>
        <c:axId val="33977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813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0.90833</cdr:x>
      <cdr:y>0.8963</cdr:y>
    </cdr:from>
    <cdr:to>
      <cdr:x>0.98333</cdr:x>
      <cdr:y>0.94815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848872" y="4979121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ah-RU" sz="1100" dirty="0" smtClean="0">
              <a:solidFill>
                <a:srgbClr val="FF0000"/>
              </a:solidFill>
            </a:rPr>
            <a:t>2024</a:t>
          </a:r>
          <a:endParaRPr lang="ru-RU" sz="1100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C51CB-8531-46B5-B3D9-91EDE4DDF6A1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662"/>
            <a:ext cx="5447030" cy="44736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1733"/>
            <a:ext cx="2950475" cy="49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1733"/>
            <a:ext cx="2950475" cy="49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55749-D689-4B69-9D7C-F47FF4376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746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42ACC-C2FF-485D-A153-8690E5DF2E8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42ACC-C2FF-485D-A153-8690E5DF2E8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556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84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17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83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48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230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15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75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71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24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47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2C84-87D0-47AB-A00D-A40152161BF7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B6C6D-91C2-425D-9954-508D9A285F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48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2204864"/>
            <a:ext cx="7772400" cy="2457450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Результаты контрольно-ревизионных мероприятий </a:t>
            </a:r>
            <a:br>
              <a:rPr lang="ru-RU" sz="2400" dirty="0" smtClean="0"/>
            </a:br>
            <a:r>
              <a:rPr lang="ru-RU" sz="2400" dirty="0" smtClean="0"/>
              <a:t>по итогам 2024 года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652963"/>
            <a:ext cx="6400800" cy="1752600"/>
          </a:xfrm>
        </p:spPr>
        <p:txBody>
          <a:bodyPr/>
          <a:lstStyle/>
          <a:p>
            <a:pPr marR="0" eaLnBrk="1" hangingPunct="1"/>
            <a:r>
              <a:rPr lang="ru-RU" sz="2000" dirty="0" smtClean="0"/>
              <a:t>                        </a:t>
            </a:r>
          </a:p>
          <a:p>
            <a:pPr marR="0" eaLnBrk="1" hangingPunct="1"/>
            <a:r>
              <a:rPr lang="ru-RU" sz="2000" dirty="0" smtClean="0"/>
              <a:t>                          </a:t>
            </a:r>
            <a:r>
              <a:rPr lang="ru-RU" sz="1600" dirty="0" smtClean="0"/>
              <a:t>Начальник контрольно-ревизионного отдела</a:t>
            </a:r>
          </a:p>
          <a:p>
            <a:pPr marR="0" eaLnBrk="1" hangingPunct="1"/>
            <a:r>
              <a:rPr lang="ru-RU" sz="1600" dirty="0" smtClean="0"/>
              <a:t>                          </a:t>
            </a:r>
            <a:r>
              <a:rPr lang="ru-RU" sz="1600" dirty="0" err="1" smtClean="0"/>
              <a:t>Колодезникова</a:t>
            </a:r>
            <a:r>
              <a:rPr lang="ru-RU" sz="1600" dirty="0" smtClean="0"/>
              <a:t> Надежда </a:t>
            </a:r>
            <a:r>
              <a:rPr lang="ru-RU" sz="1600" dirty="0" err="1" smtClean="0"/>
              <a:t>Диевна</a:t>
            </a:r>
            <a:endParaRPr lang="ru-RU" sz="1600" dirty="0" smtClean="0"/>
          </a:p>
        </p:txBody>
      </p:sp>
      <p:pic>
        <p:nvPicPr>
          <p:cNvPr id="48132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60350"/>
            <a:ext cx="1295648" cy="1152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280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314" y="1628800"/>
            <a:ext cx="8715436" cy="418058"/>
          </a:xfrm>
        </p:spPr>
        <p:txBody>
          <a:bodyPr>
            <a:norm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31.12.20</a:t>
            </a:r>
            <a:r>
              <a:rPr lang="sah-RU" sz="1200" dirty="0" smtClean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г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. имеются остатки средств, подлежащие перечислению в бюджет ТФОМС РС(Я) у следующих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организаций: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86607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Реализация результатов проверок, проведенных в 2024 году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454384"/>
              </p:ext>
            </p:extLst>
          </p:nvPr>
        </p:nvGraphicFramePr>
        <p:xfrm>
          <a:off x="251520" y="478556"/>
          <a:ext cx="7600579" cy="12622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7"/>
                <a:gridCol w="1540006"/>
                <a:gridCol w="1169843"/>
                <a:gridCol w="887584"/>
                <a:gridCol w="1050819"/>
              </a:tblGrid>
              <a:tr h="34290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</a:rPr>
                        <a:t> показатель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</a:rPr>
                        <a:t>подлежит восстановлению (перечислению)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</a:rPr>
                        <a:t>восстановлено 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</a:rPr>
                        <a:t>остаток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923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u="none" strike="noStrike" dirty="0">
                          <a:effectLst/>
                        </a:rPr>
                        <a:t>средства, использованные не по целевому назначению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effectLst/>
                        </a:rPr>
                        <a:t>35 491 008,97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effectLst/>
                        </a:rPr>
                        <a:t>28 400 588,99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effectLst/>
                        </a:rPr>
                        <a:t>80,02%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6 977 184,29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u="none" strike="noStrike" dirty="0">
                          <a:effectLst/>
                        </a:rPr>
                        <a:t>штрафы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3 738 281,94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2 500 702,54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66,89%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effectLst/>
                        </a:rPr>
                        <a:t>850 811,62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u="none" strike="noStrike">
                          <a:effectLst/>
                        </a:rPr>
                        <a:t>пени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8 895 950,12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2 202 017,26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24,75%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effectLst/>
                        </a:rPr>
                        <a:t>6 693 932,86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u="none" strike="noStrike" dirty="0">
                          <a:effectLst/>
                        </a:rPr>
                        <a:t>итого: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48 125 241,03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33 103 308,79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effectLst/>
                        </a:rPr>
                        <a:t>14 521 928,77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3" descr="эмблема1 ТФОМС коп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5" y="44624"/>
            <a:ext cx="707270" cy="693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745350"/>
              </p:ext>
            </p:extLst>
          </p:nvPr>
        </p:nvGraphicFramePr>
        <p:xfrm>
          <a:off x="0" y="1988840"/>
          <a:ext cx="9130195" cy="4792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724"/>
                <a:gridCol w="2304256"/>
                <a:gridCol w="970142"/>
                <a:gridCol w="902066"/>
                <a:gridCol w="792088"/>
                <a:gridCol w="648072"/>
                <a:gridCol w="864096"/>
                <a:gridCol w="767549"/>
                <a:gridCol w="696900"/>
                <a:gridCol w="875302"/>
              </a:tblGrid>
              <a:tr h="412223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п/п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наименование МО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акт проверки 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сумма, подлежащая восстановлению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штрафы</a:t>
                      </a:r>
                      <a:endParaRPr lang="ru-RU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пени</a:t>
                      </a:r>
                      <a:endParaRPr lang="ru-RU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примечание</a:t>
                      </a:r>
                      <a:endParaRPr lang="ru-RU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70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всего 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в том числе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6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базовая программа</a:t>
                      </a:r>
                      <a:endParaRPr lang="ru-RU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</a:rPr>
                        <a:t>сверх базовая программа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средства НСЗ</a:t>
                      </a:r>
                      <a:endParaRPr lang="ru-RU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ГБУ РС(Я) ССМП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19.05.2023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2 700 004,28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2 700 004,28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70 126,57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апелляция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5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ГАУ РС(Я) "РКБ №3"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20.06.2023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4 759 396,72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4 759 396,72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решение АС РС(Я)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5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ГБУ РС(Я) Нерюнгринская ЦРБ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03.11.2023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7 533 876,56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effectLst/>
                        </a:rPr>
                        <a:t>7 353 033,16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effectLst/>
                        </a:rPr>
                        <a:t>180 843,40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решение АС РС(Я)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5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ГБУ РС(Я) ЯРОД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14.11.2023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4 284 810,13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effectLst/>
                        </a:rPr>
                        <a:t>4 284 810,13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206 188,12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решение АС РС(Я)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5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ГБУ РС(Я) Эвено-Бытантайская ЦРБ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30.11.2023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11 743 186,87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effectLst/>
                        </a:rPr>
                        <a:t>25 780,03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11 717 406,84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22 097,91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мировое соглашение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ГБУ РС(Я) Олекминская ЦРБ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08.12.2023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2 763 929,52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effectLst/>
                        </a:rPr>
                        <a:t>2 763 929,52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456 392,96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5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ГАУ РС(Я) "РБ № 1 - НЦМ им. М.Е. Николаева"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22.12.2023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2 066 272,16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effectLst/>
                        </a:rPr>
                        <a:t>2 066 272,16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206 627,21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апелляция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5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ГБУ РС(Я) ЯРКБ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28.03.2024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50 577,00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50 577,00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324 535,08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решение АС РС(Я)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ГАУ РС(Я)  ЯГБ №3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28.03.2024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601 200,00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601 200,00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60 120,00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иск в АС РС(Я)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ГБУ РС(Я) ССМП (тематическая)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30.05.2024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1 810 081,64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1 810 081,64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181 008,16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иск в АС РС(Я)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ГБУ РС(Я) Нерюнгринская ЦРБ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01.11.2024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451 561,56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451 561,56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203 306,16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ГАУ РС(Я) РБ№1-НЦМ им.М.Е.Николаева"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20.11.2024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2 715 292,69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2 715 292,69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271 529,18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иск в АС РС(Я)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ГАУ РС(Я)  ЯГБ №3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06.12.2024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1 348 481,40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1 348 481,40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134 848,14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иск в АС РС(Я)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ГБУ РС(Я) Нерюнгринская ЦРБ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требование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6 140 780,50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ГБУ РС(Я) Булунская ЦРБ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требование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27,78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5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42 828 670,53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26 171 023,57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1" u="none" strike="noStrike" dirty="0">
                          <a:effectLst/>
                        </a:rPr>
                        <a:t>180 843,40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16 476 803,56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1 603 958,38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u="none" strike="noStrike" dirty="0">
                          <a:effectLst/>
                        </a:rPr>
                        <a:t>6 693 601,61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45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2637" y="2132856"/>
            <a:ext cx="8208912" cy="792088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Динамика поступлений в бюджет ТФОМС РС(Я) по результатам контрольно-ревизионной деятельности</a:t>
            </a:r>
          </a:p>
        </p:txBody>
      </p:sp>
      <p:pic>
        <p:nvPicPr>
          <p:cNvPr id="5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6355"/>
            <a:ext cx="925275" cy="90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738482"/>
              </p:ext>
            </p:extLst>
          </p:nvPr>
        </p:nvGraphicFramePr>
        <p:xfrm>
          <a:off x="179512" y="2996952"/>
          <a:ext cx="864096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242960"/>
              </p:ext>
            </p:extLst>
          </p:nvPr>
        </p:nvGraphicFramePr>
        <p:xfrm>
          <a:off x="1259632" y="980728"/>
          <a:ext cx="4318052" cy="971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8"/>
                <a:gridCol w="1005684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В 2024 году всего поступило в бюджет ТФОМС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Итого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</a:rPr>
                        <a:t>нецелевое </a:t>
                      </a:r>
                      <a:r>
                        <a:rPr lang="ru-RU" sz="1200" u="none" strike="noStrike" dirty="0">
                          <a:effectLst/>
                        </a:rPr>
                        <a:t>использование средств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50 280 094,57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штраф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3 104 232,33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пени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2 202 017,26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Итого: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55 586 344,16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678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Часть 7 статьи 35 Федерального закона  от 29 ноября 2010 г. N 326-ФЗ </a:t>
            </a:r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"</a:t>
            </a:r>
            <a:r>
              <a:rPr lang="ru-RU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Об обязательном медицинском страховании в Российской Федерации</a:t>
            </a:r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"</a:t>
            </a:r>
            <a:endParaRPr lang="ru-RU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141" y="1484784"/>
            <a:ext cx="8229600" cy="31249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400" dirty="0" smtClean="0"/>
              <a:t>Структура </a:t>
            </a:r>
            <a:r>
              <a:rPr lang="ru-RU" sz="1400" dirty="0"/>
              <a:t>тарифа на оплату медицинской помощи включает в себя расходы на заработную плату, начисления на оплату труда, прочие выплаты, приобретение лекарственных средств, расходных материалов, продуктов питания, мягкого инвентаря, медицинского инструментария, реактивов и химикатов, прочих материальных запасов, расходы на оплату стоимости лабораторных и инструментальных исследований, проводимых в других учреждениях (при отсутствии в медицинской организации лаборатории и диагностического оборудования), организации питания (при отсутствии организованного питания в медицинской организации), расходы на оплату услуг связи, транспортных услуг, коммунальных услуг, работ и услуг по содержанию имущества, включая расходы на техническое обслуживание и ремонт основных средств, расходы на арендную плату за пользование имуществом, оплату программного обеспечения и прочих услуг, социальное обеспечение работников медицинских организаций, установленное законодательством Российской Федерации, прочие расходы, расходы на приобретение основных средств (оборудование, производственный и хозяйственный инвентарь) </a:t>
            </a:r>
            <a:r>
              <a:rPr lang="ru-RU" sz="1400" dirty="0">
                <a:solidFill>
                  <a:srgbClr val="FF0000"/>
                </a:solidFill>
              </a:rPr>
              <a:t>стоимостью до четырехсот тысяч рублей за </a:t>
            </a:r>
            <a:r>
              <a:rPr lang="ru-RU" sz="1400" dirty="0" smtClean="0">
                <a:solidFill>
                  <a:srgbClr val="FF0000"/>
                </a:solidFill>
              </a:rPr>
              <a:t>единицу,</a:t>
            </a:r>
            <a:r>
              <a:rPr lang="ru-RU" sz="1400" dirty="0" smtClean="0"/>
              <a:t> </a:t>
            </a:r>
            <a:r>
              <a:rPr lang="ru-RU" sz="1400" dirty="0"/>
              <a:t>а также допускается приобретение основных средств (медицинских изделий, используемых для проведения медицинских вмешательств, лабораторных и инструментальных исследований) </a:t>
            </a:r>
            <a:r>
              <a:rPr lang="ru-RU" sz="1400" dirty="0">
                <a:solidFill>
                  <a:srgbClr val="FF0000"/>
                </a:solidFill>
              </a:rPr>
              <a:t>стоимостью до 1 млн рублей </a:t>
            </a:r>
            <a:r>
              <a:rPr lang="ru-RU" sz="1400" dirty="0"/>
              <a:t>при отсутствии у медицинской организации не погашенной в течение трех месяцев кредиторской задолженности за счет средств обязательного медицинского страхования.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4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6355"/>
            <a:ext cx="925275" cy="90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5981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778098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Приказ Министерства здравоохранения РФ от 28 февраля 2019 г. N 108н "Об утверждении Правил обязательного медицинского страхования"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dirty="0" smtClean="0"/>
              <a:t>192. В </a:t>
            </a:r>
            <a:r>
              <a:rPr lang="ru-RU" sz="1200" dirty="0"/>
              <a:t>расчет тарифов включаются затраты медицинской организации, непосредственно связанные с оказанием медицинской помощи (медицинской услуги) и потребляемые в процессе ее предоставления, и затраты, необходимые для обеспечения деятельности медицинской организации в целом, но не потребляемые непосредственно в процессе оказания медицинской помощи (медицинской услуги</a:t>
            </a:r>
            <a:r>
              <a:rPr lang="ru-RU" sz="1200" dirty="0" smtClean="0"/>
              <a:t>).</a:t>
            </a:r>
          </a:p>
          <a:p>
            <a:pPr marL="0" indent="0" algn="just">
              <a:buNone/>
            </a:pPr>
            <a:endParaRPr lang="ru-RU" sz="1200" dirty="0" smtClean="0"/>
          </a:p>
          <a:p>
            <a:pPr marL="0" indent="0" algn="just">
              <a:buNone/>
            </a:pPr>
            <a:r>
              <a:rPr lang="ru-RU" sz="1200" dirty="0"/>
              <a:t>208. Распределение затрат, необходимых для деятельности медицинской организации в целом, по отдельным видам медицинской помощи (медицинским услугам) осуществляется одним из следующих способов:</a:t>
            </a:r>
          </a:p>
          <a:p>
            <a:pPr marL="0" indent="0" algn="just">
              <a:buNone/>
            </a:pPr>
            <a:r>
              <a:rPr lang="ru-RU" sz="1200" dirty="0"/>
              <a:t>1) пропорционально фонду оплаты труда основного персонала, непосредственно участвующего в оказании медицинской помощи (медицинской услуги);</a:t>
            </a:r>
          </a:p>
          <a:p>
            <a:pPr marL="0" indent="0" algn="just">
              <a:buNone/>
            </a:pPr>
            <a:r>
              <a:rPr lang="ru-RU" sz="1200" dirty="0"/>
              <a:t>2) пропорционально объему оказываемых медицинских услуг в случае, если медицинские услуги, оказываемые медицинской организацией, имеют одинаковую единицу измерения объема услуг, либо могут быть приведены в сопоставимый вид (например, если одно обращение в среднем включает в себя 2,9 посещения, то обращение может быть переведено в посещение путем умножения на 2,9);</a:t>
            </a:r>
          </a:p>
          <a:p>
            <a:pPr marL="0" indent="0" algn="just">
              <a:buNone/>
            </a:pPr>
            <a:r>
              <a:rPr lang="ru-RU" sz="1200" dirty="0"/>
              <a:t>3) пропорционально площади, используемой для оказания медицинской помощи (медицинской услуги) (при возможности распределения общего объема площадей медицинской организации между оказываемыми видами медицинской помощи (медицинскими услугами);</a:t>
            </a:r>
          </a:p>
          <a:p>
            <a:pPr marL="0" indent="0" algn="just">
              <a:buNone/>
            </a:pPr>
            <a:r>
              <a:rPr lang="ru-RU" sz="1200" dirty="0"/>
              <a:t>4) путем отнесения всего объема затрат, необходимых для деятельности медицинской организации в целом, на один вид медицинской помощи (медицинской услуги), выделенный(ой) в качестве основного(ой) вида медицинской помощи (медицинской услуги) для медицинской организации;</a:t>
            </a:r>
          </a:p>
          <a:p>
            <a:pPr marL="0" indent="0" algn="just">
              <a:buNone/>
            </a:pPr>
            <a:r>
              <a:rPr lang="ru-RU" sz="1200" dirty="0"/>
              <a:t>5) пропорционально иному выбранному показателю.</a:t>
            </a:r>
          </a:p>
          <a:p>
            <a:endParaRPr lang="ru-RU" sz="1100" dirty="0"/>
          </a:p>
        </p:txBody>
      </p:sp>
      <p:pic>
        <p:nvPicPr>
          <p:cNvPr id="4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25275" cy="90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1229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ah-RU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Рекомендации</a:t>
            </a:r>
            <a:r>
              <a:rPr lang="ru-RU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ah-RU" sz="1400" dirty="0" smtClean="0"/>
              <a:t>Обеспечить контроль за законностью и правомерностью расходования средств ОМС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Принять меры по своевременному и полному перечислению средств использованных не по целевому назначению, штрафов и пеней;</a:t>
            </a:r>
          </a:p>
          <a:p>
            <a:r>
              <a:rPr lang="ru-RU" sz="1400" dirty="0" smtClean="0"/>
              <a:t>Усилить контроль </a:t>
            </a:r>
            <a:r>
              <a:rPr lang="ru-RU" sz="1400" dirty="0"/>
              <a:t>за  закупкой, назначением и применением лекарственных препаратов</a:t>
            </a:r>
            <a:r>
              <a:rPr lang="sah-RU" sz="1400" dirty="0"/>
              <a:t> за счет средств ОМС, в том числе:</a:t>
            </a:r>
            <a:endParaRPr lang="ru-RU" sz="1400" dirty="0"/>
          </a:p>
          <a:p>
            <a:pPr marL="0" indent="0">
              <a:buNone/>
            </a:pPr>
            <a:r>
              <a:rPr lang="sah-RU" sz="1400" dirty="0"/>
              <a:t>	</a:t>
            </a:r>
            <a:r>
              <a:rPr lang="ru-RU" sz="1400" dirty="0"/>
              <a:t>- за приобретением лекарственных препаратов, не включенных в актуализированный Перечень ЖНВЛП, при оказании медицинской помощи в рамках территориальной программы  ОМС и их назначением </a:t>
            </a:r>
            <a:r>
              <a:rPr lang="ru-RU" sz="1400" b="1" dirty="0">
                <a:solidFill>
                  <a:srgbClr val="FF0000"/>
                </a:solidFill>
              </a:rPr>
              <a:t>исключительно  при наличии решения врачебной комиссии</a:t>
            </a:r>
            <a:r>
              <a:rPr lang="ru-RU" sz="1400" b="1" dirty="0"/>
              <a:t>;</a:t>
            </a:r>
            <a:endParaRPr lang="ru-RU" sz="1400" dirty="0"/>
          </a:p>
          <a:p>
            <a:pPr marL="0" indent="0">
              <a:buNone/>
            </a:pPr>
            <a:r>
              <a:rPr lang="sah-RU" sz="1400" dirty="0"/>
              <a:t> 	-</a:t>
            </a:r>
            <a:r>
              <a:rPr lang="ru-RU" sz="1400" dirty="0"/>
              <a:t> за осуществлением закупки лекарственных препаратов для медицинского применения,</a:t>
            </a:r>
            <a:r>
              <a:rPr lang="sah-RU" sz="1400" dirty="0"/>
              <a:t>включенных в  </a:t>
            </a:r>
            <a:r>
              <a:rPr lang="ru-RU" sz="1400" dirty="0"/>
              <a:t>актуализированный </a:t>
            </a:r>
            <a:r>
              <a:rPr lang="sah-RU" sz="1400" dirty="0"/>
              <a:t>Перечень ЖВНЛП, </a:t>
            </a:r>
            <a:r>
              <a:rPr lang="sah-RU" sz="1400" b="1" dirty="0">
                <a:solidFill>
                  <a:srgbClr val="FF0000"/>
                </a:solidFill>
              </a:rPr>
              <a:t>по ценам не превышающим</a:t>
            </a:r>
            <a:r>
              <a:rPr lang="ru-RU" sz="1400" b="1" dirty="0">
                <a:solidFill>
                  <a:srgbClr val="FF0000"/>
                </a:solidFill>
              </a:rPr>
              <a:t> предельные отпускные цены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/>
              <a:t>с учетом оптовых надбавок, установленных в субъекте Российской Федерации.</a:t>
            </a:r>
          </a:p>
          <a:p>
            <a:endParaRPr lang="ru-RU" sz="1400" dirty="0"/>
          </a:p>
        </p:txBody>
      </p:sp>
      <p:pic>
        <p:nvPicPr>
          <p:cNvPr id="4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25275" cy="90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30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s://www.bespeaking.com/wp-content/uploads/2018/05/balanc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6165304"/>
            <a:ext cx="3355340" cy="64807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558280" y="82797"/>
            <a:ext cx="85857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Результаты контрольно-ревизионной деятельности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241" y="5085184"/>
            <a:ext cx="2214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>
                <a:solidFill>
                  <a:srgbClr val="0070C0"/>
                </a:solidFill>
              </a:rPr>
              <a:t>Наиболее крупные суммы нецелевого использования средств ТП ОМС выявлены в следующих организациях</a:t>
            </a:r>
          </a:p>
        </p:txBody>
      </p:sp>
      <p:pic>
        <p:nvPicPr>
          <p:cNvPr id="15" name="Picture 3" descr="эмблема1 ТФОМС коп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82"/>
            <a:ext cx="728243" cy="71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624229"/>
              </p:ext>
            </p:extLst>
          </p:nvPr>
        </p:nvGraphicFramePr>
        <p:xfrm>
          <a:off x="558280" y="836708"/>
          <a:ext cx="7787455" cy="3168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9687"/>
                <a:gridCol w="979723"/>
                <a:gridCol w="1328665"/>
                <a:gridCol w="1073669"/>
                <a:gridCol w="875711"/>
              </a:tblGrid>
              <a:tr h="8448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количество проверенных МО 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Количество МО, где выявлено нецелевое использование средств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общая сумма нецелевого использования средств (руб.)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доля , в 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</a:rPr>
                        <a:t>МО северной группы районов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8 047 976,93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22,68%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</a:rPr>
                        <a:t>МО вилюйской группы районов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439 089,77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1,24%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МО центральной группы районов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633 048,98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1,78%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</a:rPr>
                        <a:t>МО заречной группы районов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544 827,53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1,54%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МО промышленной группы районов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5 123 829,44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14,44%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</a:rPr>
                        <a:t>МО республиканские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12 571 858,01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35,42%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МО ведомственные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89 056,23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0,25%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МО федеральные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0,00%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МО г.Якутска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7 177 860,13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20,22%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МО иной формы собственности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863 461,95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2,43%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итого: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ah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>
                          <a:effectLst/>
                        </a:rPr>
                        <a:t>35 491 008,97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>
                          <a:effectLst/>
                        </a:rPr>
                        <a:t>100,00%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279630"/>
              </p:ext>
            </p:extLst>
          </p:nvPr>
        </p:nvGraphicFramePr>
        <p:xfrm>
          <a:off x="2325846" y="4625416"/>
          <a:ext cx="4536504" cy="1688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  <a:gridCol w="695746"/>
                <a:gridCol w="1032446"/>
              </a:tblGrid>
              <a:tr h="1802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МО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период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сумма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6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ГАУ РС(Я) РБ№1-НЦМ </a:t>
                      </a:r>
                      <a:r>
                        <a:rPr lang="ru-RU" sz="1100" u="none" strike="noStrike" dirty="0" err="1">
                          <a:effectLst/>
                        </a:rPr>
                        <a:t>им.М.Е.Николаева</a:t>
                      </a:r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5 482 385,90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ГБУ РС(Я) ЯРКБ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2022-2023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5 159 235,37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ГБУ РС(Я) </a:t>
                      </a:r>
                      <a:r>
                        <a:rPr lang="ru-RU" sz="1100" u="none" strike="noStrike" dirty="0" err="1">
                          <a:effectLst/>
                        </a:rPr>
                        <a:t>Алданская</a:t>
                      </a:r>
                      <a:r>
                        <a:rPr lang="ru-RU" sz="1100" u="none" strike="noStrike" dirty="0">
                          <a:effectLst/>
                        </a:rPr>
                        <a:t> ЦРБ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3 700 014,59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ГАУ РС(Я) МЦ г. Якутска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2022-2023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3 348 197,09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ГБУ РС(Я) </a:t>
                      </a:r>
                      <a:r>
                        <a:rPr lang="ru-RU" sz="1100" u="none" strike="noStrike" dirty="0" err="1">
                          <a:effectLst/>
                        </a:rPr>
                        <a:t>Верхоянская</a:t>
                      </a:r>
                      <a:r>
                        <a:rPr lang="ru-RU" sz="1100" u="none" strike="noStrike" dirty="0">
                          <a:effectLst/>
                        </a:rPr>
                        <a:t> ЦРБ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2022-2023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2 287 373,56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ГБУ РС(Я) ССМП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2023-2024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1 810 081,64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ГБУ РСЯ </a:t>
                      </a:r>
                      <a:r>
                        <a:rPr lang="ru-RU" sz="1100" u="none" strike="noStrike" dirty="0" err="1">
                          <a:effectLst/>
                        </a:rPr>
                        <a:t>Усть</a:t>
                      </a:r>
                      <a:r>
                        <a:rPr lang="ru-RU" sz="1100" u="none" strike="noStrike" dirty="0">
                          <a:effectLst/>
                        </a:rPr>
                        <a:t>-Майская ЦРБ им. П.А. </a:t>
                      </a:r>
                      <a:r>
                        <a:rPr lang="ru-RU" sz="1100" u="none" strike="noStrike" dirty="0" err="1">
                          <a:effectLst/>
                        </a:rPr>
                        <a:t>Баргилова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2022-2023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1 765 710,43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ГАУ РС(Я) ЯГБ№3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1 348 481,40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ГБУ  РС(Я) РБ №2 - ЦЭМП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1 208 478,86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15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58280" y="82797"/>
            <a:ext cx="85857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Сумма средств, использованных не по целевому назначению,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 медицинских организациях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82"/>
            <a:ext cx="728243" cy="71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158849"/>
              </p:ext>
            </p:extLst>
          </p:nvPr>
        </p:nvGraphicFramePr>
        <p:xfrm>
          <a:off x="476250" y="1538288"/>
          <a:ext cx="8416231" cy="3901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9076"/>
                <a:gridCol w="951797"/>
                <a:gridCol w="1290793"/>
                <a:gridCol w="1043065"/>
                <a:gridCol w="850750"/>
                <a:gridCol w="850750"/>
              </a:tblGrid>
              <a:tr h="1905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направление финансирования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Количество проверенных МО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Выявлено нарушение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подлежит восстановлению (руб.)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Целевые средства на оплату медицинской помощи по базовой программе ОМС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18 511 295,33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44 308 660,56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39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34 544 443,42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Целевые средства  на оплату медицинской помощи (сверх базовой программы ОМС)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1 029 527,65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761 067,92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84 750,00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Целевые средства финансового обеспечения дополнительного финансирования базовой программы ОМС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Целевые средства НСЗ на финансовое обеспечение мероприятий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-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Целевые средства на софинансирование расходов медицинских организаций на оплату труда врачей и среднего медицинского персонала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859 531,49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16 760 568,87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861 815,55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Целевые средства на финансовое обеспечение осуществления денежных выплат стимулирующего характера медицинским работникам за выявление онкологических заболеваний в ходе проведения диспансеризации и профилактических медицинских осмотров населения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Итого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20 400 354,47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61 830 297,35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39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35 491 008,97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24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35696" y="230425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ah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Структура нарушений по источникам финансирования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906"/>
            <a:ext cx="630937" cy="61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968648"/>
              </p:ext>
            </p:extLst>
          </p:nvPr>
        </p:nvGraphicFramePr>
        <p:xfrm>
          <a:off x="457200" y="1124744"/>
          <a:ext cx="8229599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4172"/>
                <a:gridCol w="874878"/>
                <a:gridCol w="874878"/>
                <a:gridCol w="706972"/>
                <a:gridCol w="576624"/>
                <a:gridCol w="804181"/>
                <a:gridCol w="617391"/>
                <a:gridCol w="902599"/>
                <a:gridCol w="547904"/>
              </a:tblGrid>
              <a:tr h="53673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Вид </a:t>
                      </a:r>
                      <a:r>
                        <a:rPr lang="ru-RU" sz="1100" u="none" strike="noStrike" dirty="0" smtClean="0">
                          <a:effectLst/>
                        </a:rPr>
                        <a:t>нарушений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Базовая программа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 err="1">
                          <a:effectLst/>
                        </a:rPr>
                        <a:t>Свехбазовая</a:t>
                      </a:r>
                      <a:r>
                        <a:rPr lang="ru-RU" sz="1100" u="none" strike="noStrike" dirty="0">
                          <a:effectLst/>
                        </a:rPr>
                        <a:t> программа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Средства НСЗ на </a:t>
                      </a:r>
                      <a:r>
                        <a:rPr lang="ru-RU" sz="1100" u="none" strike="noStrike" dirty="0" err="1">
                          <a:effectLst/>
                        </a:rPr>
                        <a:t>софинансирование</a:t>
                      </a:r>
                      <a:r>
                        <a:rPr lang="ru-RU" sz="1100" u="none" strike="noStrike" dirty="0">
                          <a:effectLst/>
                        </a:rPr>
                        <a:t> оплаты труда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67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Сумма, </a:t>
                      </a:r>
                      <a:r>
                        <a:rPr lang="ru-RU" sz="1100" u="none" strike="noStrike" dirty="0" err="1">
                          <a:effectLst/>
                        </a:rPr>
                        <a:t>тыс.руб</a:t>
                      </a:r>
                      <a:r>
                        <a:rPr lang="ru-RU" sz="1100" u="none" strike="noStrike" dirty="0">
                          <a:effectLst/>
                        </a:rPr>
                        <a:t>.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Сумма, </a:t>
                      </a:r>
                      <a:r>
                        <a:rPr lang="ru-RU" sz="1100" u="none" strike="noStrike" dirty="0" err="1">
                          <a:effectLst/>
                        </a:rPr>
                        <a:t>тыс.руб</a:t>
                      </a:r>
                      <a:r>
                        <a:rPr lang="ru-RU" sz="1100" u="none" strike="noStrike" dirty="0">
                          <a:effectLst/>
                        </a:rPr>
                        <a:t>.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Сумма, тыс.руб.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51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оплата расходов, не включенных в тарифы на оплату МП в рамках ТП ОМС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20 656 493,37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59,8%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84 750,00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100,0%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20 741 243,37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58,4%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301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</a:rPr>
                        <a:t>финансирование структурных подразделений (служб) медицинских организаций, финансируемых из иных источников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9 252 616,03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26,8%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9 252 616,03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26,1%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51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</a:rPr>
                        <a:t>оплата собственных обязательств (долгов), не связанных с деятельностью по ОМС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2 298 118,68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6,7%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2 298 118,68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6,5%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51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расходование средств при отсутствии подтверждающих документов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1 751 429,79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5,1%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1 751 429,79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4,9%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51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расходование средств сверх норм, установленных соответствующими министерствами, ведомствами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585 785,55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1,7%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861 815,55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100,0%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</a:rPr>
                        <a:t>1 447 601,10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4,1%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021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</a:rPr>
                        <a:t>итого: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34 544 443,42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 smtClean="0">
                          <a:effectLst/>
                        </a:rPr>
                        <a:t>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84 750,00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 smtClean="0">
                          <a:effectLst/>
                        </a:rPr>
                        <a:t>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861 815,55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 smtClean="0">
                          <a:effectLst/>
                        </a:rPr>
                        <a:t>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</a:rPr>
                        <a:t>35 491 008,97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100,0%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0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63688" y="44040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ah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Структура нарушений в разрезе статей (подстатей) КОСГУ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077678"/>
              </p:ext>
            </p:extLst>
          </p:nvPr>
        </p:nvGraphicFramePr>
        <p:xfrm>
          <a:off x="751136" y="851285"/>
          <a:ext cx="7853312" cy="5928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2593"/>
                <a:gridCol w="4161989"/>
                <a:gridCol w="1159365"/>
                <a:gridCol w="1159365"/>
              </a:tblGrid>
              <a:tr h="102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КОСГУ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Наименование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сумма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211+213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Заработная </a:t>
                      </a:r>
                      <a:r>
                        <a:rPr lang="ru-RU" sz="1100" u="none" strike="noStrike" dirty="0" err="1">
                          <a:effectLst/>
                          <a:latin typeface="+mn-lt"/>
                        </a:rPr>
                        <a:t>плата,Начисления</a:t>
                      </a: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 на выплаты по оплате труда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13 137 954,86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37,02%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44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Прочие несоциальные выплаты персоналу в денежной форме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184 617,00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0,52%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67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Прочие несоциальные выплаты персоналу в натуральной форме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3 532 968,28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9,95%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95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222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Транспортные услуги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773 633,96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2,18%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5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Коммунальные услуги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70 467,99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0,20%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51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Арендная плата за пользование имуществом (за исключением земельных участков и других обособленных природных объектов)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70 000,00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0,20%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7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225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Работы, услуги по содержанию имущества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620 243,69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1,75%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5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Прочие работы, услуги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9 027 172,58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25,44%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03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227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Страхование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688 426,46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1,94%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3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228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Услуги, работы для целей капитальных вложений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135 000,00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0,38%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5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265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Пособия по социальной помощи, выплачиваемые работодателями, нанимателями бывшим работникам в натуральной форме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22 892,00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0,06%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3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291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Налоги, пошлины и сборы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238 415,46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0,67%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92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292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Штрафы за нарушение законодательства о налогах и сборах, законодательства о страховых взносах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1 583,14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92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293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Штрафы за нарушение законодательства о закупках и нарушение условий контрактов (договоров)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3 070,74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0,01%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7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295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>
                          <a:effectLst/>
                          <a:latin typeface="+mn-lt"/>
                        </a:rPr>
                        <a:t>Другие экономические санкции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158 871,84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0,45%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296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Иные выплаты текущего характера физическим лицам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2 303 994,59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6,49%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03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297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Иные выплаты текущего характера организациям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25 945,00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0,07%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7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310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Увеличение стоимости основных средств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674 954,00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1,90%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95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341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Увеличение стоимости лекарственных препаратов и материалов, применяемых в медицинских целях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3 191 620,98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8,99%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03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342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Увеличение стоимости продуктов питания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u="none" strike="noStrike" dirty="0" smtClean="0">
                          <a:effectLst/>
                          <a:latin typeface="+mn-lt"/>
                        </a:rPr>
                        <a:t>193 284,00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0,54%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56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 smtClean="0">
                          <a:effectLst/>
                          <a:latin typeface="+mn-lt"/>
                        </a:rPr>
                        <a:t>346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1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Увеличение стоимости прочих материальных запасов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422 692,00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1,19%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67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+mn-lt"/>
                        </a:rPr>
                        <a:t>349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Увеличение стоимости прочих материальных запасов однократного применения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13 200,00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0,04%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5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35 491 008,57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100,00%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79240" cy="693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733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70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84099"/>
              </p:ext>
            </p:extLst>
          </p:nvPr>
        </p:nvGraphicFramePr>
        <p:xfrm>
          <a:off x="35496" y="1052736"/>
          <a:ext cx="4714974" cy="53602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0993"/>
                <a:gridCol w="774700"/>
                <a:gridCol w="669281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sah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Нарушения</a:t>
                      </a:r>
                      <a:r>
                        <a:rPr lang="sah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 использовании средств базовой программы ОМС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сумма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количество МО, где выявлены нарушения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65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сохранение средней заработной платы во время командировки, цель которой не связана с деятельностью МО по реализации ТП ОМС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2 116 884,39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8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выплаты  за счет средств ОМС стимулирования  главных внештатных специалистов-экспертов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2 075 979,82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начисление дополнительных отпусков, не предусмотренных законодательством РФ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1 758 777,74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заработная плата </a:t>
                      </a:r>
                      <a:r>
                        <a:rPr lang="ru-RU" sz="1000" u="none" strike="noStrike" dirty="0" smtClean="0">
                          <a:effectLst/>
                        </a:rPr>
                        <a:t>специалиста не участвующего в реализации территориальной программы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1 627 253,19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стимулирование работников за работу, не связанную с деятельностью по ОМС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1 348 481,40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Ежемесячная надбавка в размере 10% за работу со сведениями, имеющими степень секретности «Секретно»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1 098 973,63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неправомерное начисление северных районных коэффициентов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770 826,15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оплата труда специалистам, не имеющим сертификата специалиста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550 634,56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Выплаты подьемных в размере 2-х должностных окладов молодым специалистам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299 729,10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Оплата труда без подтверждения квалификационной категории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231 608,35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Неправомерная надбавка </a:t>
                      </a:r>
                      <a:r>
                        <a:rPr lang="ru-RU" sz="1000" u="none" strike="noStrike" dirty="0">
                          <a:effectLst/>
                        </a:rPr>
                        <a:t>за интенсивность труда </a:t>
                      </a:r>
                      <a:r>
                        <a:rPr lang="ru-RU" sz="1000" u="none" strike="noStrike" dirty="0" smtClean="0">
                          <a:effectLst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99 439,66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Излишне начисленная сумма премиальных выплат руководителю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84 427,29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начисление премии, заработной платы  без учета фактически отработанного времени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63 936,67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неправомерная надбавка за классность водителям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63 934,02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материальная помощь и надбавка дотягивание до МРОТ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79 784,94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Неправомерные надбавки за работу в Арктической зоне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5 468,40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</a:rPr>
                        <a:t>Итого: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u="none" strike="noStrike" dirty="0">
                          <a:effectLst/>
                        </a:rPr>
                        <a:t>12 276 139,31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32869" y="21999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ah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Нарушения в использовании средств по 211,213 КОСГУ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157262"/>
              </p:ext>
            </p:extLst>
          </p:nvPr>
        </p:nvGraphicFramePr>
        <p:xfrm>
          <a:off x="4788024" y="1052736"/>
          <a:ext cx="4248471" cy="221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6835"/>
                <a:gridCol w="735818"/>
                <a:gridCol w="735818"/>
              </a:tblGrid>
              <a:tr h="723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нарушения в использовании средств НСЗ на </a:t>
                      </a:r>
                      <a:r>
                        <a:rPr lang="ru-RU" sz="1000" u="none" strike="noStrike" dirty="0" err="1">
                          <a:effectLst/>
                        </a:rPr>
                        <a:t>софинансирование</a:t>
                      </a:r>
                      <a:r>
                        <a:rPr lang="ru-RU" sz="1000" u="none" strike="noStrike" dirty="0">
                          <a:effectLst/>
                        </a:rPr>
                        <a:t> оплату труда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сумма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количество МО, где выявлены нарушения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выплата работникам, принятым на занятые штатные должности, временно на период отсутствия постоянного работника в связи с отпуском по уходу за ребенком, очередным отпуском, временной нетрудоспособностью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481 879,87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заработная плата из средств НСЗ врачу методисту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378 158,45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компенсация стоимости </a:t>
                      </a:r>
                      <a:r>
                        <a:rPr lang="ru-RU" sz="1000" u="none" strike="noStrike" dirty="0" smtClean="0">
                          <a:effectLst/>
                        </a:rPr>
                        <a:t>спецпитания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1 777,23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u="none" strike="noStrike" dirty="0">
                          <a:effectLst/>
                        </a:rPr>
                        <a:t>861 815,55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76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6524"/>
          </a:xfrm>
        </p:spPr>
        <p:txBody>
          <a:bodyPr>
            <a:normAutofit/>
          </a:bodyPr>
          <a:lstStyle/>
          <a:p>
            <a:r>
              <a:rPr lang="sah-RU" sz="1400" b="1" dirty="0" smtClean="0">
                <a:solidFill>
                  <a:srgbClr val="0070C0"/>
                </a:solidFill>
              </a:rPr>
              <a:t>Нарушения в использовании средств по 226 КОСГУ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268422"/>
              </p:ext>
            </p:extLst>
          </p:nvPr>
        </p:nvGraphicFramePr>
        <p:xfrm>
          <a:off x="683568" y="788849"/>
          <a:ext cx="8100900" cy="5981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6964"/>
                <a:gridCol w="1082526"/>
                <a:gridCol w="1461410"/>
              </a:tblGrid>
              <a:tr h="4553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сумма 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количество МО, где выявлены нарушения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4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обучение работников чья работа непосредственно не связана с оказанием медицинской деятельности в рамках базовой программы ОМС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2 785 390,66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11 МО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3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периодический </a:t>
                      </a:r>
                      <a:r>
                        <a:rPr lang="ru-RU" sz="1100" u="none" strike="noStrike" dirty="0" smtClean="0">
                          <a:effectLst/>
                        </a:rPr>
                        <a:t>медосмотр </a:t>
                      </a:r>
                      <a:r>
                        <a:rPr lang="ru-RU" sz="1100" u="none" strike="noStrike" dirty="0">
                          <a:effectLst/>
                        </a:rPr>
                        <a:t>работников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2 097 167,64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2МО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разработка, составление и проверка сметной документации для капитального ремонта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812 583,00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 МО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4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выполнение кадастровых работ, межевание участка, монтажные, пуско-наладочные работы и технологическое присоединение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645 319,95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10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3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мероприятия противопожарные и видеонаблюдения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597 645,00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8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повышение квалификации, обучение специалистов, финансируемых из других источников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522 850,00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3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4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токарные работы, выполнение </a:t>
                      </a:r>
                      <a:r>
                        <a:rPr lang="ru-RU" sz="1100" u="none" strike="noStrike" dirty="0" smtClean="0">
                          <a:effectLst/>
                        </a:rPr>
                        <a:t>работ </a:t>
                      </a:r>
                      <a:r>
                        <a:rPr lang="ru-RU" sz="1100" u="none" strike="noStrike" dirty="0">
                          <a:effectLst/>
                        </a:rPr>
                        <a:t>по бетонированию и ограждению площадки под мусорные баки и бетонирование выхода.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340 578,00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07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услуги врача психиатра, бактериологические исследования фтизиатрии, услуги менеджера по платным услугам, служебные командировки по ДПО </a:t>
                      </a:r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ru-RU" sz="1100" u="none" strike="noStrike" dirty="0">
                          <a:effectLst/>
                        </a:rPr>
                        <a:t>по обучению НПЦ Фтизиатрия.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329 088,12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4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5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расходы на полиграфические услуги и подписка на периодику, размещение информационных материалов в энциклопедии Золотой фонд кадров России, публикации информаций, поздравлений, некрологов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172 429,98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5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командировочные расходы не связанные с деятельностью МО по ТП ОМС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172 294,00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2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3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программное обеспечение немедицинского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151 214,00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консультационные услуги оценки риска, оценка риска и ущерба, оценка рыночной стоимости автотранспорта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141 600,00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2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оплата услуг организации лечебного питания в условиях амбулаторного лечения (диализ)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91 048,00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приобретение и монтаж ИБП для медицинского оборудования, не состоящей на балансе учреждения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85 500,00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3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организация волоконно-оптической связи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22 000,00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выезд на место эксплуатации работника сторонней организации ФБУ Якутский ЦСМ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21 110,52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санитарное освидетельствование работников Учреждения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16 428,22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3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дополнительные услуги на повышение комфортности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14 335,49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2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3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возмещение стоимости справки ГАВС формы № 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6 000,00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участие в IV Всероссийском вебинаре-практикуме для организаций социального обслуживания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2 590,00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3837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9 027 172,58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70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181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6524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Нарушения в использовании средств по 341 КОСГУ</a:t>
            </a:r>
            <a:r>
              <a:rPr lang="ru-RU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ejaVu Sans"/>
              </a:rPr>
              <a:t/>
            </a:r>
            <a:br>
              <a:rPr lang="ru-RU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DejaVu Sans"/>
              </a:rPr>
            </a:br>
            <a:endParaRPr lang="ru-RU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795662"/>
              </p:ext>
            </p:extLst>
          </p:nvPr>
        </p:nvGraphicFramePr>
        <p:xfrm>
          <a:off x="611559" y="1124743"/>
          <a:ext cx="7560839" cy="4150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5150"/>
                <a:gridCol w="2049781"/>
                <a:gridCol w="1315908"/>
              </a:tblGrid>
              <a:tr h="850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нарушения в использовании средств базовой программы ОМС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XO Thame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сумма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количество МО, где выявлены нарушения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75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вакцина </a:t>
                      </a:r>
                      <a:r>
                        <a:rPr lang="ru-RU" sz="1100" u="none" strike="noStrike" dirty="0" err="1">
                          <a:effectLst/>
                        </a:rPr>
                        <a:t>Шигеллвак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107 385,30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МО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2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вакцины для противоэпидемиологических мероприятий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74 606,51</a:t>
                      </a:r>
                      <a:endParaRPr lang="ru-RU" sz="1000" b="0" i="0" u="none" strike="noStrike" dirty="0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2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вакцины, включенные в национальный календарь </a:t>
                      </a:r>
                      <a:r>
                        <a:rPr lang="ru-RU" sz="1100" u="none" strike="noStrike" dirty="0" err="1">
                          <a:effectLst/>
                        </a:rPr>
                        <a:t>профпрививок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1 208 320,00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2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возмещение лекарственных средств пациентам находящимся в стационаре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1 728 542,17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 МО</a:t>
                      </a:r>
                      <a:endParaRPr lang="ru-RU" sz="1000" b="0" i="0" u="none" strike="noStrike" dirty="0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0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лекарственные средства не входящие в ЖВНЛП, без </a:t>
                      </a:r>
                      <a:r>
                        <a:rPr lang="ru-RU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врачебной комиссии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XO Thame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28 246,40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5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приобретение фиточая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44 520,60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Итого: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3 191 620,98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70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66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6524"/>
          </a:xfrm>
        </p:spPr>
        <p:txBody>
          <a:bodyPr>
            <a:normAutofit/>
          </a:bodyPr>
          <a:lstStyle/>
          <a:p>
            <a:r>
              <a:rPr lang="sah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Нарушения в использовании средств по 214 и 296 КОСГУ</a:t>
            </a:r>
            <a:endParaRPr lang="ru-RU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836218"/>
              </p:ext>
            </p:extLst>
          </p:nvPr>
        </p:nvGraphicFramePr>
        <p:xfrm>
          <a:off x="4283968" y="1556792"/>
          <a:ext cx="4762500" cy="1533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2532"/>
                <a:gridCol w="1285018"/>
                <a:gridCol w="824950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нарушения в использовании средств базовой программы ОМС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XO Thame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сумма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количество МО, где выявлены нарушения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оплата компенсации за задержку доплат отпускных, подлежащих начислению за счет бюджетных ассигнований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2 303 994,59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МО</a:t>
                      </a:r>
                      <a:endParaRPr lang="ru-RU" sz="1000" b="0" i="0" u="none" strike="noStrike" dirty="0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Итого: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>
                          <a:effectLst/>
                        </a:rPr>
                        <a:t>2 303 994,59</a:t>
                      </a:r>
                      <a:endParaRPr lang="ru-RU" sz="1000" b="0" i="0" u="none" strike="noStrike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effectLst/>
                        <a:latin typeface="DejaVu San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3" descr="эмблема1 ТФОМС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70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410764"/>
              </p:ext>
            </p:extLst>
          </p:nvPr>
        </p:nvGraphicFramePr>
        <p:xfrm>
          <a:off x="163715" y="1052736"/>
          <a:ext cx="3960439" cy="5394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7848"/>
                <a:gridCol w="818496"/>
                <a:gridCol w="864095"/>
              </a:tblGrid>
              <a:tr h="98375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Сумма 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кол-во МО, где выявлены нарушения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67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социальная поддержка по оплате за коммунальные услуги в сельской местности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2 920 200,00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5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проезд в отпуск работников финансируемых из иных источников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239 197,88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2 МО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проезд в отпуск по истечении 2 летнего периода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67 509,00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308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возмещение расходов автомобильным транспортом, осуществляющим перевозку пассажиров  такси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44 300,00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28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не обеспечена однократность ввода информации при формировании авансовых отчетов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33 514,00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Проезд в отпуск на условиях повышенного комфорта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11 014,40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28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возмещение расходов связанных с переоформлением билетов по инициативе работника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7 663,00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30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компенсация стоимости молока работникам, занятым на работах с вредными условиями труда врачам-психиатрам-наркологам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1 650,00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возмещение стоимости справки ГАВС формы № 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 МО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39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Итого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XO Tha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3 325 748,28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3156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6086</TotalTime>
  <Words>2632</Words>
  <Application>Microsoft Office PowerPoint</Application>
  <PresentationFormat>Экран (4:3)</PresentationFormat>
  <Paragraphs>747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Результаты контрольно-ревизионных мероприятий  по итогам 2024 года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Нарушения в использовании средств по 226 КОСГУ </vt:lpstr>
      <vt:lpstr>Нарушения в использовании средств по 341 КОСГУ </vt:lpstr>
      <vt:lpstr>Нарушения в использовании средств по 214 и 296 КОСГУ</vt:lpstr>
      <vt:lpstr>На 31.12.2024г. имеются остатки средств, подлежащие перечислению в бюджет ТФОМС РС(Я) у следующих организаций:</vt:lpstr>
      <vt:lpstr>Динамика поступлений в бюджет ТФОМС РС(Я) по результатам контрольно-ревизионной деятельности</vt:lpstr>
      <vt:lpstr>Часть 7 статьи 35 Федерального закона  от 29 ноября 2010 г. N 326-ФЗ  "Об обязательном медицинском страховании в Российской Федерации"</vt:lpstr>
      <vt:lpstr>Приказ Министерства здравоохранения РФ от 28 февраля 2019 г. N 108н "Об утверждении Правил обязательного медицинского страхования"</vt:lpstr>
      <vt:lpstr>Рекомендации: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Kolodeznikova</dc:creator>
  <cp:lastModifiedBy>Kolodeznikova</cp:lastModifiedBy>
  <cp:revision>247</cp:revision>
  <cp:lastPrinted>2025-03-12T00:57:13Z</cp:lastPrinted>
  <dcterms:created xsi:type="dcterms:W3CDTF">2019-04-05T06:42:20Z</dcterms:created>
  <dcterms:modified xsi:type="dcterms:W3CDTF">2025-03-12T09:44:29Z</dcterms:modified>
</cp:coreProperties>
</file>